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  <p:sldMasterId id="2147483732" r:id="rId2"/>
  </p:sldMasterIdLst>
  <p:notesMasterIdLst>
    <p:notesMasterId r:id="rId36"/>
  </p:notesMasterIdLst>
  <p:sldIdLst>
    <p:sldId id="257" r:id="rId3"/>
    <p:sldId id="439" r:id="rId4"/>
    <p:sldId id="438" r:id="rId5"/>
    <p:sldId id="444" r:id="rId6"/>
    <p:sldId id="433" r:id="rId7"/>
    <p:sldId id="437" r:id="rId8"/>
    <p:sldId id="436" r:id="rId9"/>
    <p:sldId id="454" r:id="rId10"/>
    <p:sldId id="455" r:id="rId11"/>
    <p:sldId id="435" r:id="rId12"/>
    <p:sldId id="458" r:id="rId13"/>
    <p:sldId id="457" r:id="rId14"/>
    <p:sldId id="459" r:id="rId15"/>
    <p:sldId id="452" r:id="rId16"/>
    <p:sldId id="446" r:id="rId17"/>
    <p:sldId id="443" r:id="rId18"/>
    <p:sldId id="453" r:id="rId19"/>
    <p:sldId id="341" r:id="rId20"/>
    <p:sldId id="440" r:id="rId21"/>
    <p:sldId id="441" r:id="rId22"/>
    <p:sldId id="456" r:id="rId23"/>
    <p:sldId id="451" r:id="rId24"/>
    <p:sldId id="442" r:id="rId25"/>
    <p:sldId id="448" r:id="rId26"/>
    <p:sldId id="449" r:id="rId27"/>
    <p:sldId id="450" r:id="rId28"/>
    <p:sldId id="447" r:id="rId29"/>
    <p:sldId id="445" r:id="rId30"/>
    <p:sldId id="408" r:id="rId31"/>
    <p:sldId id="378" r:id="rId32"/>
    <p:sldId id="418" r:id="rId33"/>
    <p:sldId id="379" r:id="rId34"/>
    <p:sldId id="3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66"/>
    <a:srgbClr val="080808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0286" autoAdjust="0"/>
  </p:normalViewPr>
  <p:slideViewPr>
    <p:cSldViewPr snapToGrid="0">
      <p:cViewPr varScale="1">
        <p:scale>
          <a:sx n="91" d="100"/>
          <a:sy n="91" d="100"/>
        </p:scale>
        <p:origin x="129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Apps\ShareLaTeX\SenSys%20DATA%20Workshop%202019%20Horse%20Movement%20Data\tables\activity_distribu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A75-4C2F-93C8-BA1561E36D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A75-4C2F-93C8-BA1561E36DEB}"/>
              </c:ext>
            </c:extLst>
          </c:dPt>
          <c:dLbls>
            <c:dLbl>
              <c:idx val="0"/>
              <c:layout>
                <c:manualLayout>
                  <c:x val="0.18235836006311076"/>
                  <c:y val="8.677004980282019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75-4C2F-93C8-BA1561E36DEB}"/>
                </c:ext>
              </c:extLst>
            </c:dLbl>
            <c:dLbl>
              <c:idx val="1"/>
              <c:layout>
                <c:manualLayout>
                  <c:x val="-0.13384099821145745"/>
                  <c:y val="-1.0605105798146429E-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1521266293923"/>
                      <c:h val="0.3052570352063214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A75-4C2F-93C8-BA1561E36D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Sheet2!$A$35:$A$36</c:f>
              <c:strCache>
                <c:ptCount val="2"/>
                <c:pt idx="0">
                  <c:v>Labeled</c:v>
                </c:pt>
                <c:pt idx="1">
                  <c:v>Unlabeled</c:v>
                </c:pt>
              </c:strCache>
            </c:strRef>
          </c:cat>
          <c:val>
            <c:numRef>
              <c:f>Sheet2!$B$35:$B$36</c:f>
              <c:numCache>
                <c:formatCode>General</c:formatCode>
                <c:ptCount val="2"/>
                <c:pt idx="0">
                  <c:v>93303</c:v>
                </c:pt>
                <c:pt idx="1">
                  <c:v>1191658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75-4C2F-93C8-BA1561E36DE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8045-E134-4096-9417-34A85B7DD879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7DB2F-4E0E-4BB5-8B19-7638908E8B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47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A2E1-0EF5-4F6C-A697-A12883C24FF3}" type="slidenum">
              <a:rPr lang="nl-NL" smtClean="0">
                <a:solidFill>
                  <a:prstClr val="black"/>
                </a:solidFill>
              </a:rPr>
              <a:pPr/>
              <a:t>1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66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 activities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45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column-normalized column summary displays the number of correctly and incorrectly classified observations for each predicted class as percentages of the number of observations of the corresponding predicted class.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22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693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Little additional effort might extend dataset usage range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7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61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50% overlap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85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1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8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Human activities, Effects of climate change and environmental pollution</a:t>
            </a:r>
          </a:p>
          <a:p>
            <a:r>
              <a:rPr lang="en-US" dirty="0"/>
              <a:t>on animals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13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Human activities, Effects of climate change and environmental pollution</a:t>
            </a:r>
          </a:p>
          <a:p>
            <a:r>
              <a:rPr lang="en-US" dirty="0"/>
              <a:t>on animals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amount of info not only about the animal, but also its environment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4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 recognition of livestock not</a:t>
            </a:r>
            <a:r>
              <a:rPr lang="en-US" baseline="0" dirty="0"/>
              <a:t> </a:t>
            </a:r>
            <a:r>
              <a:rPr lang="en-US" dirty="0"/>
              <a:t>only enables</a:t>
            </a:r>
            <a:r>
              <a:rPr lang="en-US" baseline="0" dirty="0"/>
              <a:t> better healthcare but also improve management (e.g. show when cow can be inseminated)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36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work</a:t>
            </a:r>
            <a:r>
              <a:rPr lang="en-US" baseline="0" dirty="0"/>
              <a:t> subsequent retrieval</a:t>
            </a:r>
            <a:r>
              <a:rPr lang="en-US" dirty="0"/>
              <a:t> and shows heterogeneity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73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55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 Neck so that not halter or saddle is needed. Sensor location also used to monitor wildlife such as zebra.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4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Outdoor pasture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2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Mostly grazing outside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5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Paddock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18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Time?!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49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50% overlap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7DB2F-4E0E-4BB5-8B19-7638908E8B0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4D52-8187-4F37-95EE-D240EF05D3B1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8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802E3-7BA5-405F-BE95-5A6CB3CABA24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5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C5C5-552E-46CD-BE7D-C11EA7C1FB39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98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66F1-721F-42FB-BCA6-FB718705F20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11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E9F1-EBF7-47CC-897C-1975B2D2D1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72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67B3-F9F8-493A-9BD7-6B74879FEA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34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EE1F-44F6-48FC-A4E2-E28759BDFA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23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04AE-B17F-44E1-AC55-DA1C799791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087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85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4112-6C5A-43F2-9529-BE2D1D45A4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786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303FC-AA1D-422B-A7C4-5A21204D812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471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12D5B-8329-4968-9135-26B68A13956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8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9050-0598-4A51-B54F-55CAB7AD3E72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93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EEDEE-4BBA-4A36-80FF-31C7B3504C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70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2324-8770-40B8-98D7-92C4BD6272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193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AD56-71E1-4669-87BB-F97A421A9F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6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AB8-0036-4460-8BA9-583764151DE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16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49E8-DDE3-4CA1-9036-D9331118ECA2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7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6BB-2B93-4543-B8E5-ECB5257F64C3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69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4D-893C-47A4-BA0F-86693C717E4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4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630A-9819-4F14-8942-FB7C3C988434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55C4-53C1-4431-8096-EB9368E5AA51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9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50E2-E912-4D15-86B9-52C8603CFC6B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4DF4-D2A5-45E3-A2AC-095A4958C0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042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4DF4-D2A5-45E3-A2AC-095A4958C0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11/12/2019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1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eg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6"/>
            <a:ext cx="12192000" cy="6846827"/>
          </a:xfrm>
          <a:prstGeom prst="rect">
            <a:avLst/>
          </a:prstGeom>
        </p:spPr>
      </p:pic>
      <p:sp>
        <p:nvSpPr>
          <p:cNvPr id="37" name="Rectangle 4"/>
          <p:cNvSpPr txBox="1">
            <a:spLocks noChangeArrowheads="1"/>
          </p:cNvSpPr>
          <p:nvPr/>
        </p:nvSpPr>
        <p:spPr>
          <a:xfrm>
            <a:off x="9594932" y="7130272"/>
            <a:ext cx="1780376" cy="569316"/>
          </a:xfrm>
          <a:prstGeom prst="rect">
            <a:avLst/>
          </a:prstGeom>
          <a:noFill/>
        </p:spPr>
        <p:txBody>
          <a:bodyPr vert="horz" lIns="68573" tIns="0" rIns="68573" bIns="34287" rtlCol="0" anchor="ctr">
            <a:normAutofit/>
          </a:bodyPr>
          <a:lstStyle>
            <a:lvl1pPr algn="ctr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Jacob </a:t>
            </a:r>
            <a:r>
              <a:rPr lang="en-US" sz="1800" dirty="0" err="1"/>
              <a:t>Kamminga</a:t>
            </a:r>
            <a:endParaRPr lang="en-US" sz="18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59157" y="214819"/>
            <a:ext cx="2280262" cy="787203"/>
            <a:chOff x="156133" y="187355"/>
            <a:chExt cx="3531644" cy="1265194"/>
          </a:xfrm>
        </p:grpSpPr>
        <p:sp>
          <p:nvSpPr>
            <p:cNvPr id="38" name="Rectangle 4"/>
            <p:cNvSpPr txBox="1">
              <a:spLocks noChangeArrowheads="1"/>
            </p:cNvSpPr>
            <p:nvPr/>
          </p:nvSpPr>
          <p:spPr>
            <a:xfrm>
              <a:off x="156133" y="187355"/>
              <a:ext cx="3531644" cy="1265194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</p:spPr>
          <p:txBody>
            <a:bodyPr vert="horz" lIns="68573" tIns="0" rIns="68573" bIns="34287" rtlCol="0" anchor="ctr">
              <a:normAutofit/>
            </a:bodyPr>
            <a:lstStyle>
              <a:lvl1pPr algn="ctr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400" b="1" dirty="0">
                <a:solidFill>
                  <a:prstClr val="white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43" y="252044"/>
              <a:ext cx="3163226" cy="1118662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-1066924" y="1356179"/>
            <a:ext cx="957544" cy="795038"/>
            <a:chOff x="601884" y="5208608"/>
            <a:chExt cx="1794075" cy="1493134"/>
          </a:xfrm>
        </p:grpSpPr>
        <p:sp>
          <p:nvSpPr>
            <p:cNvPr id="5" name="Rectangle 4"/>
            <p:cNvSpPr/>
            <p:nvPr/>
          </p:nvSpPr>
          <p:spPr>
            <a:xfrm>
              <a:off x="601884" y="5208608"/>
              <a:ext cx="1794075" cy="14931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72" y="5332568"/>
              <a:ext cx="1533905" cy="1246051"/>
            </a:xfrm>
            <a:prstGeom prst="rect">
              <a:avLst/>
            </a:prstGeom>
          </p:spPr>
        </p:pic>
      </p:grpSp>
      <p:sp>
        <p:nvSpPr>
          <p:cNvPr id="36" name="Rectangle 4"/>
          <p:cNvSpPr txBox="1">
            <a:spLocks noChangeArrowheads="1"/>
          </p:cNvSpPr>
          <p:nvPr/>
        </p:nvSpPr>
        <p:spPr>
          <a:xfrm>
            <a:off x="739666" y="4992988"/>
            <a:ext cx="10712669" cy="1256591"/>
          </a:xfrm>
          <a:prstGeom prst="rect">
            <a:avLst/>
          </a:prstGeom>
          <a:noFill/>
        </p:spPr>
        <p:txBody>
          <a:bodyPr vert="horz" lIns="68573" tIns="0" rIns="68573" bIns="34287" rtlCol="0" anchor="ctr">
            <a:noAutofit/>
          </a:bodyPr>
          <a:lstStyle>
            <a:lvl1pPr algn="ctr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Dataset: Horse Movement Data and Analysis of its Potential for Activity Recognition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3D40D01-7056-4F0D-B832-A2A2C7ADCF09}"/>
              </a:ext>
            </a:extLst>
          </p:cNvPr>
          <p:cNvSpPr txBox="1">
            <a:spLocks noChangeArrowheads="1"/>
          </p:cNvSpPr>
          <p:nvPr/>
        </p:nvSpPr>
        <p:spPr>
          <a:xfrm>
            <a:off x="7478665" y="6249579"/>
            <a:ext cx="4037526" cy="39990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vert="horz" lIns="68573" tIns="0" rIns="68573" bIns="34287" rtlCol="0" anchor="ctr">
            <a:normAutofit fontScale="85000" lnSpcReduction="10000"/>
          </a:bodyPr>
          <a:lstStyle>
            <a:lvl1pPr algn="ctr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Jacob Kamminga, Nirvana </a:t>
            </a:r>
            <a:r>
              <a:rPr lang="en-US" sz="1800" dirty="0" err="1"/>
              <a:t>Meratnia</a:t>
            </a:r>
            <a:r>
              <a:rPr lang="en-US" sz="1800" dirty="0"/>
              <a:t>, Paul Havinga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3132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999"/>
    </mc:Choice>
    <mc:Fallback xmlns="">
      <p:transition advTm="179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120FD3-6A69-4B2D-9B1B-5E143A251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6" y="0"/>
            <a:ext cx="9993086" cy="6862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48" y="225166"/>
            <a:ext cx="10515600" cy="1325563"/>
          </a:xfrm>
        </p:spPr>
        <p:txBody>
          <a:bodyPr/>
          <a:lstStyle/>
          <a:p>
            <a:r>
              <a:rPr lang="en-US" dirty="0"/>
              <a:t>Labeling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9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1158-CF19-46AE-85BA-EC9D2C959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760"/>
          </a:xfrm>
        </p:spPr>
        <p:txBody>
          <a:bodyPr/>
          <a:lstStyle/>
          <a:p>
            <a:r>
              <a:rPr lang="en-US" dirty="0"/>
              <a:t>Column description</a:t>
            </a:r>
            <a:endParaRPr lang="nl-N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CD3BB95-A024-4557-9736-4E3FD95651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67681"/>
              </p:ext>
            </p:extLst>
          </p:nvPr>
        </p:nvGraphicFramePr>
        <p:xfrm>
          <a:off x="2067199" y="1187885"/>
          <a:ext cx="8057602" cy="51684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54959">
                  <a:extLst>
                    <a:ext uri="{9D8B030D-6E8A-4147-A177-3AD203B41FA5}">
                      <a16:colId xmlns:a16="http://schemas.microsoft.com/office/drawing/2014/main" val="3897799131"/>
                    </a:ext>
                  </a:extLst>
                </a:gridCol>
                <a:gridCol w="6102643">
                  <a:extLst>
                    <a:ext uri="{9D8B030D-6E8A-4147-A177-3AD203B41FA5}">
                      <a16:colId xmlns:a16="http://schemas.microsoft.com/office/drawing/2014/main" val="2786087963"/>
                    </a:ext>
                  </a:extLst>
                </a:gridCol>
              </a:tblGrid>
              <a:tr h="50765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Column name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Description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8426186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Ax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Raw data from accelerometer x-axis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758713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Ay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effectLst/>
                        </a:rPr>
                        <a:t>Raw data from accelerometer y-axis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25780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Az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Raw data from accelerometer z-axis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001890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Gx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effectLst/>
                        </a:rPr>
                        <a:t>Raw data from gyroscope x-axis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7983216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Gy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effectLst/>
                        </a:rPr>
                        <a:t>Raw data from gyroscope y-axis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0668356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Gz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effectLst/>
                        </a:rPr>
                        <a:t>Raw data from gyroscope z-axis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6261178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Mx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effectLst/>
                        </a:rPr>
                        <a:t>Raw data from magnetometer x-axis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917396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My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effectLst/>
                        </a:rPr>
                        <a:t>Raw data from magnetometer y-axis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708150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Mz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effectLst/>
                        </a:rPr>
                        <a:t>Raw data from magnetometer z-axis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016443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A3D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l2-norm (3D vector) of accelerometer axes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9050315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G3D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l2-norm (3D vector) of gyroscope axes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2927549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M3D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effectLst/>
                        </a:rPr>
                        <a:t>l2-norm (3D vector) of magnetometer axes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5317715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label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effectLst/>
                        </a:rPr>
                        <a:t>Label that belongs to datapoint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071927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segment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effectLst/>
                        </a:rPr>
                        <a:t>Segment identifier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856845"/>
                  </a:ext>
                </a:extLst>
              </a:tr>
              <a:tr h="310721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subject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Subject identifier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2436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ED3A4-A7DA-4319-A61B-3E5BADF4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75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2375E9B-2A3F-427F-A9DD-77C6BD73E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90158-3E30-4D61-9574-47C231E8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E0C36A-CCFF-4C31-A4DB-9BAC4D42FF9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23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17B0C5-624C-4798-A09A-150DFC3C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2-second samples</a:t>
            </a:r>
            <a:endParaRPr lang="nl-N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85F42-A400-44E4-91F3-18F2096F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9CBD26-DED9-4406-BF6C-4CC2F3A32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060133"/>
              </p:ext>
            </p:extLst>
          </p:nvPr>
        </p:nvGraphicFramePr>
        <p:xfrm>
          <a:off x="4298731" y="1965434"/>
          <a:ext cx="7591097" cy="4390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9485C2-6A32-4F75-B5EE-53EA985E5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13699"/>
              </p:ext>
            </p:extLst>
          </p:nvPr>
        </p:nvGraphicFramePr>
        <p:xfrm>
          <a:off x="302172" y="3429000"/>
          <a:ext cx="3644244" cy="75057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85800">
                  <a:extLst>
                    <a:ext uri="{9D8B030D-6E8A-4147-A177-3AD203B41FA5}">
                      <a16:colId xmlns:a16="http://schemas.microsoft.com/office/drawing/2014/main" val="85899650"/>
                    </a:ext>
                  </a:extLst>
                </a:gridCol>
                <a:gridCol w="1258444">
                  <a:extLst>
                    <a:ext uri="{9D8B030D-6E8A-4147-A177-3AD203B41FA5}">
                      <a16:colId xmlns:a16="http://schemas.microsoft.com/office/drawing/2014/main" val="176947833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2400" u="none" strike="noStrike" dirty="0">
                          <a:effectLst/>
                        </a:rPr>
                        <a:t>Labeled</a:t>
                      </a:r>
                      <a:endParaRPr lang="nl-NL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2400" u="none" strike="noStrike">
                          <a:effectLst/>
                        </a:rPr>
                        <a:t>93303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5600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2400" u="none" strike="noStrike">
                          <a:effectLst/>
                        </a:rPr>
                        <a:t>Unlabeled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2400" u="none" strike="noStrike" dirty="0">
                          <a:effectLst/>
                        </a:rPr>
                        <a:t>1191658</a:t>
                      </a:r>
                      <a:endParaRPr lang="nl-NL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478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4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BE97-4100-44A2-944A-1FECD6055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844"/>
          </a:xfrm>
        </p:spPr>
        <p:txBody>
          <a:bodyPr/>
          <a:lstStyle/>
          <a:p>
            <a:r>
              <a:rPr lang="en-US" dirty="0"/>
              <a:t>Number of samples per activity</a:t>
            </a:r>
            <a:endParaRPr lang="nl-NL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55CD1D-B38E-46E0-94BE-955F59C95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42572"/>
            <a:ext cx="9509994" cy="55748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963F2-1AA3-4C42-8D04-DC02D2E3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782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5A1B-90CE-49BB-B948-CE4557F2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D3C096-1CD4-432A-850D-BE5F29A65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4" y="68262"/>
            <a:ext cx="11860151" cy="6721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D3D07-1B33-4A46-8E18-CED754EB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8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rd of zebra walking across a dry grass field&#10;&#10;Description automatically generated">
            <a:extLst>
              <a:ext uri="{FF2B5EF4-FFF2-40B4-BE49-F238E27FC236}">
                <a16:creationId xmlns:a16="http://schemas.microsoft.com/office/drawing/2014/main" id="{43E4CB71-113C-487E-AE3D-FC4561AB45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/>
          <a:stretch/>
        </p:blipFill>
        <p:spPr>
          <a:xfrm flipH="1">
            <a:off x="-1" y="10"/>
            <a:ext cx="12192000" cy="685799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4155-8CE4-40D1-8523-EFD9D5A5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Dataset use cases	 </a:t>
            </a:r>
            <a:endParaRPr lang="nl-NL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5CCC-C067-43F4-8EF0-AE9ED4236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337139"/>
            <a:ext cx="5047511" cy="2700274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Unsupervised representation learning</a:t>
            </a:r>
          </a:p>
          <a:p>
            <a:r>
              <a:rPr lang="en-US" sz="2400" dirty="0"/>
              <a:t>Sensor-Orientation-Independent AAR</a:t>
            </a:r>
          </a:p>
          <a:p>
            <a:r>
              <a:rPr lang="nl-NL" sz="2400" dirty="0"/>
              <a:t>Gait analysis and comparison</a:t>
            </a:r>
          </a:p>
          <a:p>
            <a:r>
              <a:rPr lang="nl-NL" sz="2400" dirty="0"/>
              <a:t>Transfer learning </a:t>
            </a:r>
          </a:p>
          <a:p>
            <a:r>
              <a:rPr lang="nl-NL" sz="2400" dirty="0"/>
              <a:t>AAR for similar animals such as donkeys or zebras</a:t>
            </a:r>
          </a:p>
        </p:txBody>
      </p:sp>
    </p:spTree>
    <p:extLst>
      <p:ext uri="{BB962C8B-B14F-4D97-AF65-F5344CB8AC3E}">
        <p14:creationId xmlns:p14="http://schemas.microsoft.com/office/powerpoint/2010/main" val="342278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43CF-E626-4D8D-9A94-3821A498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A0273-8233-4E34-9FAF-246446DB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dataset, especially unlabeled data</a:t>
            </a:r>
          </a:p>
          <a:p>
            <a:pPr lvl="1"/>
            <a:r>
              <a:rPr lang="en-US" dirty="0"/>
              <a:t>Particularly suitable for unsupervised representation learning</a:t>
            </a:r>
          </a:p>
          <a:p>
            <a:endParaRPr lang="en-US" dirty="0"/>
          </a:p>
          <a:p>
            <a:r>
              <a:rPr lang="en-US" dirty="0"/>
              <a:t>More labeled data for subset of subjects and activities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Lesson learned: think about prospective dataset uses outside own research objective </a:t>
            </a:r>
            <a:r>
              <a:rPr lang="en-US" dirty="0">
                <a:solidFill>
                  <a:srgbClr val="FF0000"/>
                </a:solidFill>
              </a:rPr>
              <a:t>prior</a:t>
            </a:r>
            <a:r>
              <a:rPr lang="en-US" dirty="0"/>
              <a:t> to collection</a:t>
            </a:r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27FE0-A0D9-4605-9A48-06040FAF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6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own horse standing next to a wire fence&#10;&#10;Description automatically generated">
            <a:extLst>
              <a:ext uri="{FF2B5EF4-FFF2-40B4-BE49-F238E27FC236}">
                <a16:creationId xmlns:a16="http://schemas.microsoft.com/office/drawing/2014/main" id="{384B5676-8E3F-47D0-9F97-AB98B5553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5A3-2194-4171-BFA3-6558BF57850F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1435" y="587550"/>
            <a:ext cx="8009130" cy="965356"/>
          </a:xfrm>
          <a:solidFill>
            <a:srgbClr val="080808">
              <a:alpha val="80000"/>
            </a:srgbClr>
          </a:solidFill>
        </p:spPr>
        <p:txBody>
          <a:bodyPr anchor="ctr"/>
          <a:lstStyle/>
          <a:p>
            <a:pPr algn="ctr"/>
            <a:r>
              <a:rPr lang="en-US" b="1" dirty="0"/>
              <a:t>Thanks for your attention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784319" y="5277648"/>
            <a:ext cx="4623362" cy="1320221"/>
          </a:xfrm>
          <a:prstGeom prst="rect">
            <a:avLst/>
          </a:prstGeom>
          <a:solidFill>
            <a:srgbClr val="080808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Jacob </a:t>
            </a:r>
            <a:r>
              <a:rPr lang="en-US" sz="3600" dirty="0" err="1"/>
              <a:t>Kamminga</a:t>
            </a:r>
            <a:endParaRPr lang="en-US" sz="3600" dirty="0"/>
          </a:p>
          <a:p>
            <a:pPr algn="ctr"/>
            <a:r>
              <a:rPr lang="en-US" sz="3600" dirty="0"/>
              <a:t>University of Twente</a:t>
            </a:r>
          </a:p>
        </p:txBody>
      </p:sp>
    </p:spTree>
    <p:extLst>
      <p:ext uri="{BB962C8B-B14F-4D97-AF65-F5344CB8AC3E}">
        <p14:creationId xmlns:p14="http://schemas.microsoft.com/office/powerpoint/2010/main" val="479965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154">
        <p15:prstTrans prst="fallOver"/>
      </p:transition>
    </mc:Choice>
    <mc:Fallback xmlns="">
      <p:transition spd="slow" advTm="215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17B0C5-624C-4798-A09A-150DFC3C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2-second samples per activity</a:t>
            </a:r>
            <a:endParaRPr lang="nl-N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85F42-A400-44E4-91F3-18F2096F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E715F0-FF8A-4BF3-8F7D-2CD4E192E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837465"/>
              </p:ext>
            </p:extLst>
          </p:nvPr>
        </p:nvGraphicFramePr>
        <p:xfrm>
          <a:off x="393192" y="2029810"/>
          <a:ext cx="11384277" cy="279837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561399927"/>
                    </a:ext>
                  </a:extLst>
                </a:gridCol>
                <a:gridCol w="913840">
                  <a:extLst>
                    <a:ext uri="{9D8B030D-6E8A-4147-A177-3AD203B41FA5}">
                      <a16:colId xmlns:a16="http://schemas.microsoft.com/office/drawing/2014/main" val="1365424551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2263283633"/>
                    </a:ext>
                  </a:extLst>
                </a:gridCol>
                <a:gridCol w="1481328">
                  <a:extLst>
                    <a:ext uri="{9D8B030D-6E8A-4147-A177-3AD203B41FA5}">
                      <a16:colId xmlns:a16="http://schemas.microsoft.com/office/drawing/2014/main" val="3765093448"/>
                    </a:ext>
                  </a:extLst>
                </a:gridCol>
                <a:gridCol w="1298448">
                  <a:extLst>
                    <a:ext uri="{9D8B030D-6E8A-4147-A177-3AD203B41FA5}">
                      <a16:colId xmlns:a16="http://schemas.microsoft.com/office/drawing/2014/main" val="230449817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68723535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val="2147795359"/>
                    </a:ext>
                  </a:extLst>
                </a:gridCol>
                <a:gridCol w="1078992">
                  <a:extLst>
                    <a:ext uri="{9D8B030D-6E8A-4147-A177-3AD203B41FA5}">
                      <a16:colId xmlns:a16="http://schemas.microsoft.com/office/drawing/2014/main" val="2953397359"/>
                    </a:ext>
                  </a:extLst>
                </a:gridCol>
                <a:gridCol w="896112">
                  <a:extLst>
                    <a:ext uri="{9D8B030D-6E8A-4147-A177-3AD203B41FA5}">
                      <a16:colId xmlns:a16="http://schemas.microsoft.com/office/drawing/2014/main" val="2695075905"/>
                    </a:ext>
                  </a:extLst>
                </a:gridCol>
                <a:gridCol w="960117">
                  <a:extLst>
                    <a:ext uri="{9D8B030D-6E8A-4147-A177-3AD203B41FA5}">
                      <a16:colId xmlns:a16="http://schemas.microsoft.com/office/drawing/2014/main" val="784255231"/>
                    </a:ext>
                  </a:extLst>
                </a:gridCol>
              </a:tblGrid>
              <a:tr h="1269458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Activity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null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standing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walking-rider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walking-natural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trotting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galloping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eating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other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total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4054496"/>
                  </a:ext>
                </a:extLst>
              </a:tr>
              <a:tr h="757427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nr samples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1191658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5297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35425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3609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25782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4036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18110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1044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1284961</a:t>
                      </a:r>
                      <a:endParaRPr lang="nl-N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2103791"/>
                  </a:ext>
                </a:extLst>
              </a:tr>
              <a:tr h="771494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fraction of labeled</a:t>
                      </a:r>
                      <a:endParaRPr lang="nl-N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 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6%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38%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4%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28%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4%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19%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800" u="none" strike="noStrike">
                          <a:effectLst/>
                        </a:rPr>
                        <a:t>1%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800" u="none" strike="noStrike" dirty="0">
                          <a:effectLst/>
                        </a:rPr>
                        <a:t> 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7961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50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3AAF-F1E8-454A-A4B3-C3C6B269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6" y="484632"/>
            <a:ext cx="6729984" cy="1609344"/>
          </a:xfrm>
        </p:spPr>
        <p:txBody>
          <a:bodyPr>
            <a:normAutofit/>
          </a:bodyPr>
          <a:lstStyle/>
          <a:p>
            <a:r>
              <a:rPr lang="en-US" sz="4800"/>
              <a:t>Animal Activity Recognition (AAR)	</a:t>
            </a:r>
            <a:endParaRPr lang="nl-NL" sz="4800"/>
          </a:p>
        </p:txBody>
      </p:sp>
      <p:pic>
        <p:nvPicPr>
          <p:cNvPr id="5" name="Picture 8" descr="Afbeeldingsresultaat voor fitbit for cows">
            <a:extLst>
              <a:ext uri="{FF2B5EF4-FFF2-40B4-BE49-F238E27FC236}">
                <a16:creationId xmlns:a16="http://schemas.microsoft.com/office/drawing/2014/main" id="{97ECB1AD-AD19-4411-9AFF-C377F9A35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" r="-4" b="8681"/>
          <a:stretch/>
        </p:blipFill>
        <p:spPr bwMode="auto">
          <a:xfrm>
            <a:off x="20" y="10"/>
            <a:ext cx="4471396" cy="223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7FE84-DEB3-4419-A7C4-D0F8F92E9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860" r="-4" b="-4"/>
          <a:stretch/>
        </p:blipFill>
        <p:spPr>
          <a:xfrm flipH="1">
            <a:off x="20" y="2322576"/>
            <a:ext cx="4471396" cy="2212848"/>
          </a:xfrm>
          <a:prstGeom prst="rect">
            <a:avLst/>
          </a:prstGeom>
        </p:spPr>
      </p:pic>
      <p:pic>
        <p:nvPicPr>
          <p:cNvPr id="6" name="Picture 2" descr="Image result for animal forest fires">
            <a:extLst>
              <a:ext uri="{FF2B5EF4-FFF2-40B4-BE49-F238E27FC236}">
                <a16:creationId xmlns:a16="http://schemas.microsoft.com/office/drawing/2014/main" id="{7A077B8C-7160-4CC5-891F-01B2173BE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5" r="-4" b="25310"/>
          <a:stretch/>
        </p:blipFill>
        <p:spPr bwMode="auto">
          <a:xfrm>
            <a:off x="20" y="4636008"/>
            <a:ext cx="4471396" cy="222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DD1E7-FB25-453B-B4BE-1B4C7F4D5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336" y="2121408"/>
            <a:ext cx="6729984" cy="4050792"/>
          </a:xfrm>
        </p:spPr>
        <p:txBody>
          <a:bodyPr>
            <a:normAutofit/>
          </a:bodyPr>
          <a:lstStyle/>
          <a:p>
            <a:r>
              <a:rPr lang="en-US" sz="2000" dirty="0"/>
              <a:t>AAR provides large amount of information regarding the animal and its environment</a:t>
            </a:r>
          </a:p>
          <a:p>
            <a:pPr lvl="1"/>
            <a:r>
              <a:rPr lang="en-US" sz="2000" dirty="0"/>
              <a:t>Livestock management</a:t>
            </a:r>
          </a:p>
          <a:p>
            <a:pPr lvl="1"/>
            <a:r>
              <a:rPr lang="en-US" sz="2000" dirty="0"/>
              <a:t>E-health for pets</a:t>
            </a:r>
          </a:p>
          <a:p>
            <a:pPr lvl="1"/>
            <a:r>
              <a:rPr lang="en-US" sz="2000" dirty="0"/>
              <a:t>Detection of environmental effects such as forest fires and poaching</a:t>
            </a:r>
          </a:p>
          <a:p>
            <a:pPr lvl="1"/>
            <a:r>
              <a:rPr lang="en-US" sz="2000" dirty="0"/>
              <a:t>Movement ecology</a:t>
            </a:r>
          </a:p>
          <a:p>
            <a:pPr lvl="1"/>
            <a:r>
              <a:rPr lang="en-US" sz="2000" dirty="0"/>
              <a:t>Wildlife conservation </a:t>
            </a:r>
          </a:p>
          <a:p>
            <a:pPr marL="457200" lvl="1" indent="0">
              <a:buNone/>
            </a:pPr>
            <a:endParaRPr lang="nl-NL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B4B77-029D-47F3-ABC8-67D120A4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728" y="6356350"/>
            <a:ext cx="13075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E0C36A-CCFF-4C31-A4DB-9BAC4D42FF93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40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71EB6-8C0B-49AD-A5B1-9D44A8E7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B04038F-A18D-4FE9-A6EE-EA5B0491C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70" y="577342"/>
            <a:ext cx="11368460" cy="55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72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3FACFB-6D5F-4146-9933-862DB2CA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	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1DA0A-9BF9-4F19-9ADE-0D083177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788"/>
            <a:ext cx="10515600" cy="5188018"/>
          </a:xfrm>
        </p:spPr>
        <p:txBody>
          <a:bodyPr>
            <a:normAutofit/>
          </a:bodyPr>
          <a:lstStyle/>
          <a:p>
            <a:r>
              <a:rPr lang="en-US" dirty="0"/>
              <a:t>Naïve Bayes classifier</a:t>
            </a:r>
          </a:p>
          <a:p>
            <a:pPr lvl="2"/>
            <a:endParaRPr lang="en-US" dirty="0"/>
          </a:p>
          <a:p>
            <a:r>
              <a:rPr lang="nl-NL" dirty="0"/>
              <a:t>Accelerometer data from 6 subjects and 6 activities</a:t>
            </a:r>
          </a:p>
          <a:p>
            <a:pPr lvl="2"/>
            <a:endParaRPr lang="en-US" dirty="0"/>
          </a:p>
          <a:p>
            <a:r>
              <a:rPr lang="en-US" dirty="0"/>
              <a:t>Leave-one-subject-out cross validation</a:t>
            </a:r>
          </a:p>
          <a:p>
            <a:pPr marL="914400" lvl="2" indent="0">
              <a:buNone/>
            </a:pPr>
            <a:endParaRPr lang="nl-NL" dirty="0"/>
          </a:p>
          <a:p>
            <a:r>
              <a:rPr lang="nl-NL" dirty="0"/>
              <a:t>Transform 3 axes into 3D vector (l</a:t>
            </a:r>
            <a:r>
              <a:rPr lang="nl-NL" baseline="30000" dirty="0"/>
              <a:t>2</a:t>
            </a:r>
            <a:r>
              <a:rPr lang="nl-NL" dirty="0"/>
              <a:t>-norm)</a:t>
            </a:r>
          </a:p>
          <a:p>
            <a:pPr lvl="2"/>
            <a:endParaRPr lang="nl-NL" dirty="0"/>
          </a:p>
          <a:p>
            <a:r>
              <a:rPr lang="nl-NL" dirty="0"/>
              <a:t>Features: 21 summary statistics (mean, std, …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0747B-7DED-4F26-A8B5-2EFAFFB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727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84A0-7E0E-4F9A-A6A9-AB225FE5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CF6574-AB40-40E0-A223-E3A34FD75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88268"/>
              </p:ext>
            </p:extLst>
          </p:nvPr>
        </p:nvGraphicFramePr>
        <p:xfrm>
          <a:off x="114297" y="1261660"/>
          <a:ext cx="12007625" cy="433468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974401">
                  <a:extLst>
                    <a:ext uri="{9D8B030D-6E8A-4147-A177-3AD203B41FA5}">
                      <a16:colId xmlns:a16="http://schemas.microsoft.com/office/drawing/2014/main" val="1265276191"/>
                    </a:ext>
                  </a:extLst>
                </a:gridCol>
                <a:gridCol w="558191">
                  <a:extLst>
                    <a:ext uri="{9D8B030D-6E8A-4147-A177-3AD203B41FA5}">
                      <a16:colId xmlns:a16="http://schemas.microsoft.com/office/drawing/2014/main" val="2846333806"/>
                    </a:ext>
                  </a:extLst>
                </a:gridCol>
                <a:gridCol w="606912">
                  <a:extLst>
                    <a:ext uri="{9D8B030D-6E8A-4147-A177-3AD203B41FA5}">
                      <a16:colId xmlns:a16="http://schemas.microsoft.com/office/drawing/2014/main" val="2448602538"/>
                    </a:ext>
                  </a:extLst>
                </a:gridCol>
                <a:gridCol w="831162">
                  <a:extLst>
                    <a:ext uri="{9D8B030D-6E8A-4147-A177-3AD203B41FA5}">
                      <a16:colId xmlns:a16="http://schemas.microsoft.com/office/drawing/2014/main" val="1788094235"/>
                    </a:ext>
                  </a:extLst>
                </a:gridCol>
                <a:gridCol w="561889">
                  <a:extLst>
                    <a:ext uri="{9D8B030D-6E8A-4147-A177-3AD203B41FA5}">
                      <a16:colId xmlns:a16="http://schemas.microsoft.com/office/drawing/2014/main" val="736053329"/>
                    </a:ext>
                  </a:extLst>
                </a:gridCol>
                <a:gridCol w="481880">
                  <a:extLst>
                    <a:ext uri="{9D8B030D-6E8A-4147-A177-3AD203B41FA5}">
                      <a16:colId xmlns:a16="http://schemas.microsoft.com/office/drawing/2014/main" val="3834132902"/>
                    </a:ext>
                  </a:extLst>
                </a:gridCol>
                <a:gridCol w="562028">
                  <a:extLst>
                    <a:ext uri="{9D8B030D-6E8A-4147-A177-3AD203B41FA5}">
                      <a16:colId xmlns:a16="http://schemas.microsoft.com/office/drawing/2014/main" val="1681161757"/>
                    </a:ext>
                  </a:extLst>
                </a:gridCol>
                <a:gridCol w="562997">
                  <a:extLst>
                    <a:ext uri="{9D8B030D-6E8A-4147-A177-3AD203B41FA5}">
                      <a16:colId xmlns:a16="http://schemas.microsoft.com/office/drawing/2014/main" val="1895639678"/>
                    </a:ext>
                  </a:extLst>
                </a:gridCol>
                <a:gridCol w="700514">
                  <a:extLst>
                    <a:ext uri="{9D8B030D-6E8A-4147-A177-3AD203B41FA5}">
                      <a16:colId xmlns:a16="http://schemas.microsoft.com/office/drawing/2014/main" val="2576172334"/>
                    </a:ext>
                  </a:extLst>
                </a:gridCol>
                <a:gridCol w="513971">
                  <a:extLst>
                    <a:ext uri="{9D8B030D-6E8A-4147-A177-3AD203B41FA5}">
                      <a16:colId xmlns:a16="http://schemas.microsoft.com/office/drawing/2014/main" val="3146173295"/>
                    </a:ext>
                  </a:extLst>
                </a:gridCol>
                <a:gridCol w="513971">
                  <a:extLst>
                    <a:ext uri="{9D8B030D-6E8A-4147-A177-3AD203B41FA5}">
                      <a16:colId xmlns:a16="http://schemas.microsoft.com/office/drawing/2014/main" val="2165457201"/>
                    </a:ext>
                  </a:extLst>
                </a:gridCol>
                <a:gridCol w="577330">
                  <a:extLst>
                    <a:ext uri="{9D8B030D-6E8A-4147-A177-3AD203B41FA5}">
                      <a16:colId xmlns:a16="http://schemas.microsoft.com/office/drawing/2014/main" val="2286748871"/>
                    </a:ext>
                  </a:extLst>
                </a:gridCol>
                <a:gridCol w="558265">
                  <a:extLst>
                    <a:ext uri="{9D8B030D-6E8A-4147-A177-3AD203B41FA5}">
                      <a16:colId xmlns:a16="http://schemas.microsoft.com/office/drawing/2014/main" val="67219776"/>
                    </a:ext>
                  </a:extLst>
                </a:gridCol>
                <a:gridCol w="406318">
                  <a:extLst>
                    <a:ext uri="{9D8B030D-6E8A-4147-A177-3AD203B41FA5}">
                      <a16:colId xmlns:a16="http://schemas.microsoft.com/office/drawing/2014/main" val="3993642258"/>
                    </a:ext>
                  </a:extLst>
                </a:gridCol>
                <a:gridCol w="513971">
                  <a:extLst>
                    <a:ext uri="{9D8B030D-6E8A-4147-A177-3AD203B41FA5}">
                      <a16:colId xmlns:a16="http://schemas.microsoft.com/office/drawing/2014/main" val="2999878903"/>
                    </a:ext>
                  </a:extLst>
                </a:gridCol>
                <a:gridCol w="513971">
                  <a:extLst>
                    <a:ext uri="{9D8B030D-6E8A-4147-A177-3AD203B41FA5}">
                      <a16:colId xmlns:a16="http://schemas.microsoft.com/office/drawing/2014/main" val="4199482809"/>
                    </a:ext>
                  </a:extLst>
                </a:gridCol>
                <a:gridCol w="513971">
                  <a:extLst>
                    <a:ext uri="{9D8B030D-6E8A-4147-A177-3AD203B41FA5}">
                      <a16:colId xmlns:a16="http://schemas.microsoft.com/office/drawing/2014/main" val="1582214987"/>
                    </a:ext>
                  </a:extLst>
                </a:gridCol>
                <a:gridCol w="513971">
                  <a:extLst>
                    <a:ext uri="{9D8B030D-6E8A-4147-A177-3AD203B41FA5}">
                      <a16:colId xmlns:a16="http://schemas.microsoft.com/office/drawing/2014/main" val="3530287885"/>
                    </a:ext>
                  </a:extLst>
                </a:gridCol>
                <a:gridCol w="513971">
                  <a:extLst>
                    <a:ext uri="{9D8B030D-6E8A-4147-A177-3AD203B41FA5}">
                      <a16:colId xmlns:a16="http://schemas.microsoft.com/office/drawing/2014/main" val="1466140206"/>
                    </a:ext>
                  </a:extLst>
                </a:gridCol>
                <a:gridCol w="473949">
                  <a:extLst>
                    <a:ext uri="{9D8B030D-6E8A-4147-A177-3AD203B41FA5}">
                      <a16:colId xmlns:a16="http://schemas.microsoft.com/office/drawing/2014/main" val="182429624"/>
                    </a:ext>
                  </a:extLst>
                </a:gridCol>
                <a:gridCol w="553992">
                  <a:extLst>
                    <a:ext uri="{9D8B030D-6E8A-4147-A177-3AD203B41FA5}">
                      <a16:colId xmlns:a16="http://schemas.microsoft.com/office/drawing/2014/main" val="1269755310"/>
                    </a:ext>
                  </a:extLst>
                </a:gridCol>
              </a:tblGrid>
              <a:tr h="490375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 dirty="0">
                          <a:effectLst/>
                        </a:rPr>
                        <a:t>Activity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null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unknown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 dirty="0">
                          <a:effectLst/>
                        </a:rPr>
                        <a:t>walking_rider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trotting_rider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grazing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standing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galloping_rider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 dirty="0">
                          <a:effectLst/>
                        </a:rPr>
                        <a:t>walking_natural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head_shake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scratch_biting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galloping_natural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 dirty="0">
                          <a:effectLst/>
                        </a:rPr>
                        <a:t>trotting_natural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eating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jumping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shaking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rolling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fighting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rubbing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>
                          <a:effectLst/>
                        </a:rPr>
                        <a:t>scared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b="1" u="none" strike="noStrike" dirty="0">
                          <a:effectLst/>
                        </a:rPr>
                        <a:t>total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2499130679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Galoway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62155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23264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9653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6374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4315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1750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1030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1402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59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170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49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110292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2745844871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Bacardi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92775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9850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1317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1981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1116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245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288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360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22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108013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1940887400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Driekus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85468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11271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 dirty="0">
                          <a:effectLst/>
                        </a:rPr>
                        <a:t>4024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2670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2465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341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310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270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55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14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106962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710159941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Patron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78536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15156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5150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3385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1951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1244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709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388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37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17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106609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896192820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Happy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68468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13606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8896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7032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5062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1186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689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746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238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8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7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105945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2467090843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Zonnerante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90431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90431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789754304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Duke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81885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81885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1560817650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Viva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69441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4413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1066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700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58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82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79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75849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1434399788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Flower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75741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75741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3631007043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Pan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68628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1575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241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44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70524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3718146350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Porthos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67080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67080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869717747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Barino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66517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66517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686331028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Zafir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38424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10349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5078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3546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1091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347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826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161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105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9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12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59984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4145971780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Niro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43563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2740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85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46410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1493541154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Sense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38823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1569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1977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39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157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120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44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15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42758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3091497319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Blondy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31579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31579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2250806906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Noortje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17777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2878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31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20686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899809470"/>
                  </a:ext>
                </a:extLst>
              </a:tr>
              <a:tr h="195280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Clever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17696</a:t>
                      </a: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endParaRPr lang="nl-N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17696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4231564647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total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1094987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96671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35425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25688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18062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5297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3934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3609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619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285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102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94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48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12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21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67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31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6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>
                          <a:effectLst/>
                        </a:rPr>
                        <a:t>3</a:t>
                      </a:r>
                      <a:endParaRPr lang="nl-N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tc>
                  <a:txBody>
                    <a:bodyPr/>
                    <a:lstStyle/>
                    <a:p>
                      <a:pPr marL="36000" algn="r" fontAlgn="ctr">
                        <a:spcBef>
                          <a:spcPts val="600"/>
                        </a:spcBef>
                      </a:pPr>
                      <a:r>
                        <a:rPr lang="nl-NL" sz="1050" u="none" strike="noStrike" dirty="0">
                          <a:effectLst/>
                        </a:rPr>
                        <a:t>1284961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ctr"/>
                </a:tc>
                <a:extLst>
                  <a:ext uri="{0D108BD9-81ED-4DB2-BD59-A6C34878D82A}">
                    <a16:rowId xmlns:a16="http://schemas.microsoft.com/office/drawing/2014/main" val="14032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3FACFB-6D5F-4146-9933-862DB2CA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	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1DA0A-9BF9-4F19-9ADE-0D083177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788"/>
            <a:ext cx="10515600" cy="51880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Naïve Bayes classifier</a:t>
            </a:r>
          </a:p>
          <a:p>
            <a:pPr lvl="2"/>
            <a:endParaRPr lang="en-US" dirty="0"/>
          </a:p>
          <a:p>
            <a:r>
              <a:rPr lang="en-US" dirty="0"/>
              <a:t>Leave-one-subject-out cross validation</a:t>
            </a:r>
          </a:p>
          <a:p>
            <a:pPr lvl="2"/>
            <a:endParaRPr lang="en-US" dirty="0"/>
          </a:p>
          <a:p>
            <a:r>
              <a:rPr lang="nl-NL" dirty="0"/>
              <a:t>Accelerometer data from 6 subjects and 6 activities</a:t>
            </a:r>
          </a:p>
          <a:p>
            <a:pPr lvl="2"/>
            <a:endParaRPr lang="nl-NL" dirty="0"/>
          </a:p>
          <a:p>
            <a:r>
              <a:rPr lang="nl-NL" dirty="0"/>
              <a:t>Transform 3 axes into 3D vector (l</a:t>
            </a:r>
            <a:r>
              <a:rPr lang="nl-NL" baseline="30000" dirty="0"/>
              <a:t>2</a:t>
            </a:r>
            <a:r>
              <a:rPr lang="nl-NL" dirty="0"/>
              <a:t>-norm)</a:t>
            </a:r>
          </a:p>
          <a:p>
            <a:pPr lvl="2"/>
            <a:endParaRPr lang="nl-NL" dirty="0"/>
          </a:p>
          <a:p>
            <a:r>
              <a:rPr lang="nl-NL" dirty="0"/>
              <a:t>Features: 21 summary statistics (mean, std, … )</a:t>
            </a:r>
          </a:p>
          <a:p>
            <a:pPr lvl="2"/>
            <a:endParaRPr lang="nl-NL" dirty="0"/>
          </a:p>
          <a:p>
            <a:r>
              <a:rPr lang="nl-NL" dirty="0"/>
              <a:t>Balancing</a:t>
            </a:r>
          </a:p>
          <a:p>
            <a:pPr lvl="1"/>
            <a:r>
              <a:rPr lang="nl-NL" dirty="0"/>
              <a:t>Majority class: random under-sampling</a:t>
            </a:r>
          </a:p>
          <a:p>
            <a:pPr lvl="1"/>
            <a:r>
              <a:rPr lang="nl-NL" dirty="0"/>
              <a:t>Minority class: oversampling using SMOTE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0747B-7DED-4F26-A8B5-2EFAFFB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8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931F-533C-4D56-8CBB-3B0DA159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1FD2EA-7B3A-4DE0-A248-E071296D9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" y="605259"/>
            <a:ext cx="11815814" cy="5802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3C733-189A-4478-A901-9B3B8260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D8448-1FAF-4416-B3B1-3CBC9238116B}"/>
              </a:ext>
            </a:extLst>
          </p:cNvPr>
          <p:cNvSpPr/>
          <p:nvPr/>
        </p:nvSpPr>
        <p:spPr>
          <a:xfrm>
            <a:off x="4321743" y="2948473"/>
            <a:ext cx="2541069" cy="2778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7C227B-7542-402E-9ED8-FD87DE5F77EB}"/>
              </a:ext>
            </a:extLst>
          </p:cNvPr>
          <p:cNvSpPr/>
          <p:nvPr/>
        </p:nvSpPr>
        <p:spPr>
          <a:xfrm>
            <a:off x="7748337" y="2233246"/>
            <a:ext cx="4059732" cy="11957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434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630A1-64D6-44A6-B048-B9E57EDE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F80E6-E702-49CF-8D87-D81F858E4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0" y="284529"/>
            <a:ext cx="11793179" cy="57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2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386FA-7782-43D6-B7BD-3E9EFD8C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50C3A6-96F1-4752-A5D2-5138F631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8" y="519446"/>
            <a:ext cx="11849563" cy="58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0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90C8-9939-447D-A764-DBB670C8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851F26-7F41-44F9-B757-0F3990A28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2" y="595928"/>
            <a:ext cx="11754375" cy="57604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926C9-BAD5-4C7F-B29B-FCD5FABA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10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FB47-53D0-4448-9105-9C450248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  <a:endParaRPr lang="nl-N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338C47C-4829-4AC8-B1AC-DE212C62C0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952627"/>
              </p:ext>
            </p:extLst>
          </p:nvPr>
        </p:nvGraphicFramePr>
        <p:xfrm>
          <a:off x="1169865" y="1449125"/>
          <a:ext cx="9852270" cy="5043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9318">
                  <a:extLst>
                    <a:ext uri="{9D8B030D-6E8A-4147-A177-3AD203B41FA5}">
                      <a16:colId xmlns:a16="http://schemas.microsoft.com/office/drawing/2014/main" val="2680178778"/>
                    </a:ext>
                  </a:extLst>
                </a:gridCol>
                <a:gridCol w="2752840">
                  <a:extLst>
                    <a:ext uri="{9D8B030D-6E8A-4147-A177-3AD203B41FA5}">
                      <a16:colId xmlns:a16="http://schemas.microsoft.com/office/drawing/2014/main" val="1015643868"/>
                    </a:ext>
                  </a:extLst>
                </a:gridCol>
                <a:gridCol w="6230112">
                  <a:extLst>
                    <a:ext uri="{9D8B030D-6E8A-4147-A177-3AD203B41FA5}">
                      <a16:colId xmlns:a16="http://schemas.microsoft.com/office/drawing/2014/main" val="1823784062"/>
                    </a:ext>
                  </a:extLst>
                </a:gridCol>
              </a:tblGrid>
              <a:tr h="280390"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 dirty="0">
                          <a:effectLst/>
                        </a:rPr>
                        <a:t>Domain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Feature</a:t>
                      </a:r>
                      <a:endParaRPr lang="nl-NL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Description</a:t>
                      </a:r>
                      <a:endParaRPr lang="nl-NL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4975981"/>
                  </a:ext>
                </a:extLst>
              </a:tr>
              <a:tr h="280390">
                <a:tc rowSpan="12"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nl-NL" sz="1600" u="none" strike="noStrike" dirty="0">
                          <a:effectLst/>
                        </a:rPr>
                        <a:t>Time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 dirty="0">
                          <a:effectLst/>
                        </a:rPr>
                        <a:t>Maximum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Maximum value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3872339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 dirty="0">
                          <a:effectLst/>
                        </a:rPr>
                        <a:t>Minimum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Minimum value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2595929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 dirty="0">
                          <a:effectLst/>
                        </a:rPr>
                        <a:t>Mean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Average value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305636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 dirty="0">
                          <a:effectLst/>
                        </a:rPr>
                        <a:t>Standard deviation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Measure of dispersion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61381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 dirty="0">
                          <a:effectLst/>
                        </a:rPr>
                        <a:t>Median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Median value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3766041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 dirty="0">
                          <a:effectLst/>
                        </a:rPr>
                        <a:t>\nth{25} percentile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>
                          <a:effectLst/>
                        </a:rPr>
                        <a:t>The value below which \SI{25}{\%} of the observations are found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670528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 dirty="0">
                          <a:effectLst/>
                        </a:rPr>
                        <a:t>\nth{75} percentile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 dirty="0">
                          <a:effectLst/>
                        </a:rPr>
                        <a:t>The value below which \SI{75}{\%} of the observations are found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437392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>
                          <a:effectLst/>
                        </a:rPr>
                        <a:t>Mean low pass filtered signal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 dirty="0">
                          <a:effectLst/>
                        </a:rPr>
                        <a:t>Mean value of DC components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328456"/>
                  </a:ext>
                </a:extLst>
              </a:tr>
              <a:tr h="55024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 dirty="0">
                          <a:effectLst/>
                        </a:rPr>
                        <a:t>Mean rectified high pass filtered signal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 dirty="0">
                          <a:effectLst/>
                        </a:rPr>
                        <a:t>Mean value of rectified AC components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8974087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Skewness of the signal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 dirty="0">
                          <a:effectLst/>
                        </a:rPr>
                        <a:t>The degree of asymmetry of the signal distribution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4506662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Kurtosis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 dirty="0">
                          <a:effectLst/>
                        </a:rPr>
                        <a:t>The degree of '</a:t>
                      </a:r>
                      <a:r>
                        <a:rPr lang="en-US" sz="1600" u="none" strike="noStrike" dirty="0" err="1">
                          <a:effectLst/>
                        </a:rPr>
                        <a:t>peakedness</a:t>
                      </a:r>
                      <a:r>
                        <a:rPr lang="en-US" sz="1600" u="none" strike="noStrike" dirty="0">
                          <a:effectLst/>
                        </a:rPr>
                        <a:t>' of the  signal distribution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0399503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Zero crossing rate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 dirty="0">
                          <a:effectLst/>
                        </a:rPr>
                        <a:t>Number of zero crossings per second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1282143"/>
                  </a:ext>
                </a:extLst>
              </a:tr>
              <a:tr h="280390">
                <a:tc rowSpan="4">
                  <a:txBody>
                    <a:bodyPr/>
                    <a:lstStyle/>
                    <a:p>
                      <a:pPr marL="36000" algn="ctr" fontAlgn="b">
                        <a:spcBef>
                          <a:spcPts val="600"/>
                        </a:spcBef>
                      </a:pPr>
                      <a:r>
                        <a:rPr lang="nl-NL" sz="1600" u="none" strike="noStrike" dirty="0">
                          <a:effectLst/>
                        </a:rPr>
                        <a:t>Frequency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Principal frequency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 dirty="0">
                          <a:effectLst/>
                        </a:rPr>
                        <a:t>Frequency component that has the greatest magnitude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5449079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Spectral energy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 dirty="0">
                          <a:effectLst/>
                        </a:rPr>
                        <a:t>The sum of the squared discrete FFT component magnitudes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8002760"/>
                  </a:ext>
                </a:extLst>
              </a:tr>
              <a:tr h="28039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Frequency entropy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 dirty="0">
                          <a:effectLst/>
                        </a:rPr>
                        <a:t>Measure of the distribution of frequency components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121182"/>
                  </a:ext>
                </a:extLst>
              </a:tr>
              <a:tr h="28766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nl-NL" sz="1600" u="none" strike="noStrike">
                          <a:effectLst/>
                        </a:rPr>
                        <a:t>Frequency magnitudes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</a:pPr>
                      <a:r>
                        <a:rPr lang="en-US" sz="1600" u="none" strike="noStrike" dirty="0">
                          <a:effectLst/>
                        </a:rPr>
                        <a:t>Magnitude of first six components of FFT analysis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874423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92699-C291-425B-8127-BAC83715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35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95" y="2002632"/>
            <a:ext cx="10875010" cy="2852737"/>
          </a:xfrm>
        </p:spPr>
        <p:txBody>
          <a:bodyPr anchor="ctr"/>
          <a:lstStyle/>
          <a:p>
            <a:pPr algn="ctr"/>
            <a:r>
              <a:rPr lang="en-US" b="1" dirty="0"/>
              <a:t>Why Animal Activity Recognition?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F2D5-E0ED-4071-8A81-FD9B2FA9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A92CEF-5CDC-498B-9805-D2D7BD58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 horses and 4 ponies</a:t>
            </a:r>
          </a:p>
          <a:p>
            <a:pPr lvl="1"/>
            <a:endParaRPr lang="en-US" dirty="0"/>
          </a:p>
          <a:p>
            <a:r>
              <a:rPr lang="en-US" dirty="0"/>
              <a:t>7 days of data collection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3E5FF-CC1D-482C-90DB-E5F0DF60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32" y="3210889"/>
            <a:ext cx="5478968" cy="364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imal forest fi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-176561"/>
            <a:ext cx="5432106" cy="36055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334" y="5040416"/>
            <a:ext cx="5348447" cy="1182688"/>
          </a:xfrm>
          <a:prstGeom prst="rect">
            <a:avLst/>
          </a:prstGeom>
          <a:solidFill>
            <a:srgbClr val="080808">
              <a:alpha val="70000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Detection of Environmental Events</a:t>
            </a:r>
          </a:p>
        </p:txBody>
      </p:sp>
    </p:spTree>
    <p:extLst>
      <p:ext uri="{BB962C8B-B14F-4D97-AF65-F5344CB8AC3E}">
        <p14:creationId xmlns:p14="http://schemas.microsoft.com/office/powerpoint/2010/main" val="21174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25"/>
    </mc:Choice>
    <mc:Fallback xmlns="">
      <p:transition spd="slow" advTm="6822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-1485120"/>
            <a:ext cx="12192000" cy="83431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334" y="5040416"/>
            <a:ext cx="5348447" cy="1182688"/>
          </a:xfrm>
          <a:prstGeom prst="rect">
            <a:avLst/>
          </a:prstGeom>
          <a:solidFill>
            <a:srgbClr val="080808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Poaching detection</a:t>
            </a:r>
          </a:p>
        </p:txBody>
      </p:sp>
    </p:spTree>
    <p:extLst>
      <p:ext uri="{BB962C8B-B14F-4D97-AF65-F5344CB8AC3E}">
        <p14:creationId xmlns:p14="http://schemas.microsoft.com/office/powerpoint/2010/main" val="197223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25"/>
    </mc:Choice>
    <mc:Fallback xmlns="">
      <p:transition spd="slow" advTm="6822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upload.wikimedia.org/wikipedia/commons/8/8e/SchafherdeInKoel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51" y="-213678"/>
            <a:ext cx="9862397" cy="739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68417" y="837224"/>
            <a:ext cx="5400143" cy="706177"/>
          </a:xfrm>
          <a:prstGeom prst="rect">
            <a:avLst/>
          </a:prstGeom>
          <a:solidFill>
            <a:srgbClr val="080808">
              <a:alpha val="7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Livestock Management</a:t>
            </a:r>
          </a:p>
        </p:txBody>
      </p:sp>
      <p:pic>
        <p:nvPicPr>
          <p:cNvPr id="4" name="Picture 8" descr="Amazon, Bolivia, Crossing, Holiday, Livestock, Co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32" y="3180080"/>
            <a:ext cx="5674760" cy="37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fbeeldingsresultaat voor fitbit for cow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85"/>
          <a:stretch/>
        </p:blipFill>
        <p:spPr bwMode="auto">
          <a:xfrm>
            <a:off x="-17832" y="-93278"/>
            <a:ext cx="4305351" cy="423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2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42"/>
    </mc:Choice>
    <mc:Fallback xmlns="">
      <p:transition spd="slow" advTm="5484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mage result for wildlife colla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953" y="0"/>
            <a:ext cx="6599394" cy="512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ildlife colla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729" y="4356601"/>
            <a:ext cx="4602941" cy="270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ldlife collar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094" y="0"/>
            <a:ext cx="3747549" cy="369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ildlife collar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06" y="0"/>
            <a:ext cx="389763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ildlife collar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6794" y="3698239"/>
            <a:ext cx="4528024" cy="323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ildlife collar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520" y="3731209"/>
            <a:ext cx="3806866" cy="317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228407"/>
            <a:ext cx="10515600" cy="815498"/>
          </a:xfrm>
          <a:prstGeom prst="rect">
            <a:avLst/>
          </a:prstGeom>
          <a:solidFill>
            <a:srgbClr val="080808">
              <a:alpha val="70000"/>
            </a:srgb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Wildlife Conservation and Movement Ecology</a:t>
            </a:r>
          </a:p>
        </p:txBody>
      </p:sp>
    </p:spTree>
    <p:extLst>
      <p:ext uri="{BB962C8B-B14F-4D97-AF65-F5344CB8AC3E}">
        <p14:creationId xmlns:p14="http://schemas.microsoft.com/office/powerpoint/2010/main" val="35364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39"/>
    </mc:Choice>
    <mc:Fallback xmlns="">
      <p:transition spd="slow" advTm="687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7186-9639-4CFA-BF37-82BFA2A3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		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12C0-5CF8-4773-B0FA-FE9882971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3495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GCDC Human Activity Monitor (HAM) </a:t>
            </a:r>
          </a:p>
          <a:p>
            <a:endParaRPr lang="en-US" dirty="0"/>
          </a:p>
          <a:p>
            <a:r>
              <a:rPr lang="en-US" dirty="0"/>
              <a:t>3D Accelerometer, 100Hz</a:t>
            </a:r>
          </a:p>
          <a:p>
            <a:pPr lvl="1"/>
            <a:endParaRPr lang="en-US" dirty="0"/>
          </a:p>
          <a:p>
            <a:r>
              <a:rPr lang="en-US" dirty="0"/>
              <a:t>3D Gyroscope, 100Hz</a:t>
            </a:r>
          </a:p>
          <a:p>
            <a:pPr lvl="1"/>
            <a:endParaRPr lang="en-US" dirty="0"/>
          </a:p>
          <a:p>
            <a:r>
              <a:rPr lang="en-US" dirty="0"/>
              <a:t>3D Magnetometer, 12Hz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ED6E0-8D21-4C5E-9A79-B89FD946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DE86B81-1A2E-45F0-8E16-0E0199B9249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829" y="2644010"/>
            <a:ext cx="6697541" cy="353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58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941" y="0"/>
            <a:ext cx="9941859" cy="1325563"/>
          </a:xfrm>
        </p:spPr>
        <p:txBody>
          <a:bodyPr/>
          <a:lstStyle/>
          <a:p>
            <a:r>
              <a:rPr lang="en-US" dirty="0"/>
              <a:t>Sensor Placement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40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D9F4A3-6F52-4422-BB8F-DF925BF1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D7BD-C34D-49A0-844E-A63287B6D0F5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 descr="A herd of cattle grazing on a lush green field&#10;&#10;Description automatically generated">
            <a:extLst>
              <a:ext uri="{FF2B5EF4-FFF2-40B4-BE49-F238E27FC236}">
                <a16:creationId xmlns:a16="http://schemas.microsoft.com/office/drawing/2014/main" id="{945C412F-B1EB-4ACF-BEB7-87790F59E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3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04239-CDCD-45A8-8FE5-88D2610C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brown and white horse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7580F291-B593-4E03-94D8-27E08B7309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5A218B-C439-4B77-AB30-F9607968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outdoor, dog, building, people&#10;&#10;Description automatically generated">
            <a:extLst>
              <a:ext uri="{FF2B5EF4-FFF2-40B4-BE49-F238E27FC236}">
                <a16:creationId xmlns:a16="http://schemas.microsoft.com/office/drawing/2014/main" id="{F8843F42-585F-47CE-9006-8DD4130C2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4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6A1EC1-A0D5-4D26-A5BE-50D3C9FC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C36A-CCFF-4C31-A4DB-9BAC4D42FF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picture containing indoor, building, standing, people&#10;&#10;Description automatically generated">
            <a:extLst>
              <a:ext uri="{FF2B5EF4-FFF2-40B4-BE49-F238E27FC236}">
                <a16:creationId xmlns:a16="http://schemas.microsoft.com/office/drawing/2014/main" id="{9FD1C450-1CA5-4096-B996-494AD1239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57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8E59E2D-8778-4378-9997-BC1ACAA4DFAA}" vid="{29422E2B-9142-49AC-A1EE-EEFEE026772C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8E59E2D-8778-4378-9997-BC1ACAA4DFAA}" vid="{0AAAED73-157E-4EA7-BEFF-17DE3F1D00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63CD17-EE7F-4BCD-87B6-75D00423BC9B}">
  <we:reference id="wa104038830" version="1.0.0.3" store="en-US" storeType="OMEX"/>
  <we:alternateReferences>
    <we:reference id="wa10403883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1004</Words>
  <Application>Microsoft Office PowerPoint</Application>
  <PresentationFormat>Widescreen</PresentationFormat>
  <Paragraphs>446</Paragraphs>
  <Slides>33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1_Office Theme</vt:lpstr>
      <vt:lpstr>PowerPoint Presentation</vt:lpstr>
      <vt:lpstr>Animal Activity Recognition (AAR) </vt:lpstr>
      <vt:lpstr>Data Acquisition</vt:lpstr>
      <vt:lpstr>Sensors  </vt:lpstr>
      <vt:lpstr>Sensor Placement</vt:lpstr>
      <vt:lpstr>PowerPoint Presentation</vt:lpstr>
      <vt:lpstr>PowerPoint Presentation</vt:lpstr>
      <vt:lpstr>PowerPoint Presentation</vt:lpstr>
      <vt:lpstr>PowerPoint Presentation</vt:lpstr>
      <vt:lpstr>Labeling </vt:lpstr>
      <vt:lpstr>Column description</vt:lpstr>
      <vt:lpstr>PowerPoint Presentation</vt:lpstr>
      <vt:lpstr>Number of 2-second samples</vt:lpstr>
      <vt:lpstr>Number of samples per activity</vt:lpstr>
      <vt:lpstr>PowerPoint Presentation</vt:lpstr>
      <vt:lpstr>Dataset use cases  </vt:lpstr>
      <vt:lpstr>Conclusions</vt:lpstr>
      <vt:lpstr>Thanks for your attention</vt:lpstr>
      <vt:lpstr>Number of 2-second samples per activity</vt:lpstr>
      <vt:lpstr>PowerPoint Presentation</vt:lpstr>
      <vt:lpstr>Evaluation </vt:lpstr>
      <vt:lpstr>PowerPoint Presentation</vt:lpstr>
      <vt:lpstr>Evaluation </vt:lpstr>
      <vt:lpstr>PowerPoint Presentation</vt:lpstr>
      <vt:lpstr>PowerPoint Presentation</vt:lpstr>
      <vt:lpstr>PowerPoint Presentation</vt:lpstr>
      <vt:lpstr>PowerPoint Presentation</vt:lpstr>
      <vt:lpstr>Summary statistics</vt:lpstr>
      <vt:lpstr>Why Animal Activity Recognition?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Kamminga, J.W. (EWI)</dc:creator>
  <cp:lastModifiedBy>Kamminga, J.W. (EWI)</cp:lastModifiedBy>
  <cp:revision>17</cp:revision>
  <dcterms:created xsi:type="dcterms:W3CDTF">2019-11-08T05:11:34Z</dcterms:created>
  <dcterms:modified xsi:type="dcterms:W3CDTF">2019-11-12T12:51:40Z</dcterms:modified>
</cp:coreProperties>
</file>